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gif" ContentType="video/unknown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Neue Light"/>
      </a:defRPr>
    </a:lvl1pPr>
    <a:lvl2pPr indent="228600" algn="ctr" defTabSz="584200">
      <a:defRPr sz="3600">
        <a:latin typeface="+mn-lt"/>
        <a:ea typeface="+mn-ea"/>
        <a:cs typeface="+mn-cs"/>
        <a:sym typeface="Helvetica Neue Light"/>
      </a:defRPr>
    </a:lvl2pPr>
    <a:lvl3pPr indent="457200" algn="ctr" defTabSz="584200">
      <a:defRPr sz="3600">
        <a:latin typeface="+mn-lt"/>
        <a:ea typeface="+mn-ea"/>
        <a:cs typeface="+mn-cs"/>
        <a:sym typeface="Helvetica Neue Light"/>
      </a:defRPr>
    </a:lvl3pPr>
    <a:lvl4pPr indent="685800" algn="ctr" defTabSz="584200">
      <a:defRPr sz="3600">
        <a:latin typeface="+mn-lt"/>
        <a:ea typeface="+mn-ea"/>
        <a:cs typeface="+mn-cs"/>
        <a:sym typeface="Helvetica Neue Light"/>
      </a:defRPr>
    </a:lvl4pPr>
    <a:lvl5pPr indent="914400" algn="ctr" defTabSz="584200">
      <a:defRPr sz="3600">
        <a:latin typeface="+mn-lt"/>
        <a:ea typeface="+mn-ea"/>
        <a:cs typeface="+mn-cs"/>
        <a:sym typeface="Helvetica Neue Light"/>
      </a:defRPr>
    </a:lvl5pPr>
    <a:lvl6pPr indent="1143000" algn="ctr" defTabSz="584200">
      <a:defRPr sz="3600">
        <a:latin typeface="+mn-lt"/>
        <a:ea typeface="+mn-ea"/>
        <a:cs typeface="+mn-cs"/>
        <a:sym typeface="Helvetica Neue Light"/>
      </a:defRPr>
    </a:lvl6pPr>
    <a:lvl7pPr indent="1371600" algn="ctr" defTabSz="584200">
      <a:defRPr sz="3600">
        <a:latin typeface="+mn-lt"/>
        <a:ea typeface="+mn-ea"/>
        <a:cs typeface="+mn-cs"/>
        <a:sym typeface="Helvetica Neue Light"/>
      </a:defRPr>
    </a:lvl7pPr>
    <a:lvl8pPr indent="1600200" algn="ctr" defTabSz="584200">
      <a:defRPr sz="3600">
        <a:latin typeface="+mn-lt"/>
        <a:ea typeface="+mn-ea"/>
        <a:cs typeface="+mn-cs"/>
        <a:sym typeface="Helvetica Neue Light"/>
      </a:defRPr>
    </a:lvl8pPr>
    <a:lvl9pPr indent="1828800" algn="ctr" defTabSz="584200">
      <a:defRPr sz="3600"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25D6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rgbClr val="A9A584"/>
              </a:solidFill>
              <a:prstDash val="solid"/>
              <a:miter lim="400000"/>
            </a:ln>
          </a:right>
          <a:top>
            <a:ln w="12700" cap="flat">
              <a:solidFill>
                <a:srgbClr val="A9A584"/>
              </a:solidFill>
              <a:prstDash val="solid"/>
              <a:miter lim="400000"/>
            </a:ln>
          </a:top>
          <a:bottom>
            <a:ln w="12700" cap="flat">
              <a:solidFill>
                <a:srgbClr val="A9A584"/>
              </a:solidFill>
              <a:prstDash val="solid"/>
              <a:miter lim="400000"/>
            </a:ln>
          </a:bottom>
          <a:insideH>
            <a:ln w="12700" cap="flat">
              <a:solidFill>
                <a:srgbClr val="A9A584"/>
              </a:solidFill>
              <a:prstDash val="solid"/>
              <a:miter lim="400000"/>
            </a:ln>
          </a:insideH>
          <a:insideV>
            <a:ln w="12700" cap="flat">
              <a:solidFill>
                <a:srgbClr val="A9A584"/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584"/>
              </a:solidFill>
              <a:prstDash val="solid"/>
              <a:miter lim="400000"/>
            </a:ln>
          </a:left>
          <a:right>
            <a:ln w="12700" cap="flat">
              <a:solidFill>
                <a:srgbClr val="A9A584"/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rgbClr val="A9A584"/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 b="def" i="def"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rgbClr val="A9A58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/Relationships>

</file>

<file path=ppt/media/image1.gif>
</file>

<file path=ppt/media/image1.jpeg>
</file>

<file path=ppt/media/image1.png>
</file>

<file path=ppt/media/image1.tif>
</file>

<file path=ppt/media/image10.jpeg>
</file>

<file path=ppt/media/image10.png>
</file>

<file path=ppt/media/image11.jpeg>
</file>

<file path=ppt/media/image11.png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media/media1.g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571500" y="4749800"/>
            <a:ext cx="11868094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" name="Shape 17"/>
          <p:cNvSpPr/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18" name="Shape 18"/>
          <p:cNvSpPr/>
          <p:nvPr>
            <p:ph type="body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7B9899"/>
                </a:solidFill>
              </a:rPr>
              <a:t>Title Text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800"/>
              <a:t>Body Level One</a:t>
            </a:r>
            <a:endParaRPr sz="3800"/>
          </a:p>
          <a:p>
            <a:pPr lvl="1">
              <a:defRPr sz="1800"/>
            </a:pPr>
            <a:r>
              <a:rPr sz="3800"/>
              <a:t>Body Level Two</a:t>
            </a:r>
            <a:endParaRPr sz="3800"/>
          </a:p>
          <a:p>
            <a:pPr lvl="2">
              <a:defRPr sz="1800"/>
            </a:pPr>
            <a:r>
              <a:rPr sz="3800"/>
              <a:t>Body Level Three</a:t>
            </a:r>
            <a:endParaRPr sz="3800"/>
          </a:p>
          <a:p>
            <a:pPr lvl="3">
              <a:defRPr sz="1800"/>
            </a:pPr>
            <a:r>
              <a:rPr sz="3800"/>
              <a:t>Body Level Four</a:t>
            </a:r>
            <a:endParaRPr sz="3800"/>
          </a:p>
          <a:p>
            <a:pPr lvl="4">
              <a:defRPr sz="1800"/>
            </a:pPr>
            <a:r>
              <a:rPr sz="3800"/>
              <a:t>Body Level Five</a:t>
            </a:r>
          </a:p>
        </p:txBody>
      </p:sp>
      <p:sp>
        <p:nvSpPr>
          <p:cNvPr id="52" name="Shape 5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rot="5400000">
            <a:off x="6832536" y="8686863"/>
            <a:ext cx="142252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algn="r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lIns="0" tIns="0" rIns="0" bIns="0" anchor="ctr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571500" y="4864100"/>
            <a:ext cx="5334476" cy="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Shape 27"/>
          <p:cNvSpPr/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To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571500" y="1968500"/>
            <a:ext cx="11868106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1" name="Shape 31"/>
          <p:cNvSpPr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571500" y="1968500"/>
            <a:ext cx="11868106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35" name="Shape 35"/>
          <p:cNvSpPr/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4572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  <a:lvl2pPr marL="9144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2pPr>
            <a:lvl3pPr marL="1371600" indent="-457200" defTabSz="584200">
              <a:spcBef>
                <a:spcPts val="4200"/>
              </a:spcBef>
              <a:buClrTx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3pPr>
            <a:lvl4pPr marL="18288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4pPr>
            <a:lvl5pPr marL="2286000" indent="-457200" defTabSz="584200">
              <a:spcBef>
                <a:spcPts val="4200"/>
              </a:spcBef>
              <a:buClrTx/>
              <a:buSzPct val="75000"/>
              <a:buFont typeface="Helvetica Neue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  <a:endParaRPr sz="3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  <a:endParaRPr sz="3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  <a:endParaRPr sz="3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571500" y="1968500"/>
            <a:ext cx="5073394" cy="133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8" name="Shape 38"/>
          <p:cNvSpPr/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39" name="Shape 39"/>
          <p:cNvSpPr/>
          <p:nvPr>
            <p:ph type="body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330200" indent="-330200" defTabSz="584200">
              <a:spcBef>
                <a:spcPts val="3000"/>
              </a:spcBef>
              <a:buClrTx/>
              <a:buSzPct val="75000"/>
              <a:buFontTx/>
              <a:buChar char="•"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60400" indent="-330200" defTabSz="584200">
              <a:spcBef>
                <a:spcPts val="3000"/>
              </a:spcBef>
              <a:buClrTx/>
              <a:buSzPct val="75000"/>
              <a:buFontTx/>
              <a:buChar char="•"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90600" indent="-330200" defTabSz="584200">
              <a:spcBef>
                <a:spcPts val="3000"/>
              </a:spcBef>
              <a:buClrTx/>
              <a:buFontTx/>
              <a:buChar char="•"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20800" indent="-330200" defTabSz="584200">
              <a:spcBef>
                <a:spcPts val="3000"/>
              </a:spcBef>
              <a:buClrTx/>
              <a:buSzPct val="75000"/>
              <a:buFontTx/>
              <a:buChar char="•"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651000" indent="-330200" defTabSz="584200">
              <a:spcBef>
                <a:spcPts val="3000"/>
              </a:spcBef>
              <a:buClrTx/>
              <a:buSzPct val="75000"/>
              <a:buFontTx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4572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  <a:lvl2pPr marL="9144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2pPr>
            <a:lvl3pPr marL="1371600" indent="-457200" defTabSz="584200">
              <a:spcBef>
                <a:spcPts val="4200"/>
              </a:spcBef>
              <a:buClrTx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3pPr>
            <a:lvl4pPr marL="1828800" indent="-457200" defTabSz="584200">
              <a:spcBef>
                <a:spcPts val="4200"/>
              </a:spcBef>
              <a:buClrTx/>
              <a:buSzPct val="75000"/>
              <a:buFont typeface="Helvetica Neue"/>
              <a:buChar char="•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4pPr>
            <a:lvl5pPr marL="2286000" indent="-457200" defTabSz="584200">
              <a:spcBef>
                <a:spcPts val="4200"/>
              </a:spcBef>
              <a:buClrTx/>
              <a:buSzPct val="75000"/>
              <a:buFont typeface="Helvetica Neue"/>
              <a:defRPr sz="3600">
                <a:solidFill>
                  <a:srgbClr val="747474"/>
                </a:solidFill>
                <a:latin typeface="+mn-lt"/>
                <a:ea typeface="+mn-ea"/>
                <a:cs typeface="+mn-cs"/>
                <a:sym typeface="Helvetica Neue Light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  <a:endParaRPr sz="3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  <a:endParaRPr sz="3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  <a:endParaRPr sz="3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9055098" y="508000"/>
            <a:ext cx="128" cy="7975631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4" name="Shape 44"/>
          <p:cNvSpPr/>
          <p:nvPr/>
        </p:nvSpPr>
        <p:spPr>
          <a:xfrm>
            <a:off x="9055096" y="4464050"/>
            <a:ext cx="3448503" cy="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5" name="Shape 45"/>
          <p:cNvSpPr/>
          <p:nvPr>
            <p:ph type="body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 defTabSz="584200">
              <a:spcBef>
                <a:spcPts val="0"/>
              </a:spcBef>
              <a:buClrTx/>
              <a:buSzTx/>
              <a:buFontTx/>
              <a:buNone/>
              <a:def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  <a:endParaRPr sz="2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  <a:endParaRPr sz="2600">
              <a:solidFill>
                <a:srgbClr val="747474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  <a:endParaRPr sz="2600">
              <a:solidFill>
                <a:srgbClr val="747474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  <a:endParaRPr sz="2600">
              <a:solidFill>
                <a:srgbClr val="747474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FB0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-1" y="9536853"/>
            <a:ext cx="13004801" cy="2167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3" name="Shape 3"/>
          <p:cNvSpPr/>
          <p:nvPr/>
        </p:nvSpPr>
        <p:spPr>
          <a:xfrm>
            <a:off x="-1" y="-1"/>
            <a:ext cx="13004801" cy="198233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4" name="Shape 4"/>
          <p:cNvSpPr/>
          <p:nvPr/>
        </p:nvSpPr>
        <p:spPr>
          <a:xfrm>
            <a:off x="-1" y="-1"/>
            <a:ext cx="216748" cy="975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5" name="Shape 5"/>
          <p:cNvSpPr/>
          <p:nvPr/>
        </p:nvSpPr>
        <p:spPr>
          <a:xfrm>
            <a:off x="12788053" y="-1"/>
            <a:ext cx="216748" cy="975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6" name="Shape 6"/>
          <p:cNvSpPr/>
          <p:nvPr/>
        </p:nvSpPr>
        <p:spPr>
          <a:xfrm>
            <a:off x="212230" y="9085298"/>
            <a:ext cx="12562277" cy="440268"/>
          </a:xfrm>
          <a:prstGeom prst="rect">
            <a:avLst/>
          </a:prstGeom>
          <a:solidFill>
            <a:srgbClr val="8CADAE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7" name="Shape 7"/>
          <p:cNvSpPr/>
          <p:nvPr/>
        </p:nvSpPr>
        <p:spPr>
          <a:xfrm>
            <a:off x="216746" y="221262"/>
            <a:ext cx="12562277" cy="9311076"/>
          </a:xfrm>
          <a:prstGeom prst="rect">
            <a:avLst/>
          </a:prstGeom>
          <a:ln w="12700">
            <a:solidFill>
              <a:srgbClr val="7B9899"/>
            </a:solidFill>
            <a:miter/>
          </a:ln>
        </p:spPr>
        <p:txBody>
          <a:bodyPr lIns="65023" tIns="65023" rIns="65023" bIns="65023" anchor="ctr"/>
          <a:lstStyle/>
          <a:p>
            <a:pPr lvl="0" algn="l" defTabSz="914400">
              <a:defRPr sz="2400"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8" name="Shape 8"/>
          <p:cNvSpPr/>
          <p:nvPr/>
        </p:nvSpPr>
        <p:spPr>
          <a:xfrm>
            <a:off x="216746" y="1815253"/>
            <a:ext cx="12562277" cy="1"/>
          </a:xfrm>
          <a:prstGeom prst="line">
            <a:avLst/>
          </a:prstGeom>
          <a:ln w="12700">
            <a:solidFill>
              <a:srgbClr val="7B9899"/>
            </a:solidFill>
            <a:prstDash val="sysDash"/>
            <a:round/>
          </a:ln>
        </p:spPr>
        <p:txBody>
          <a:bodyPr lIns="65023" tIns="65023" rIns="65023" bIns="65023"/>
          <a:lstStyle/>
          <a:p>
            <a:pPr lvl="0" algn="l" defTabSz="457200">
              <a:defRPr sz="16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" name="Shape 9"/>
          <p:cNvSpPr/>
          <p:nvPr/>
        </p:nvSpPr>
        <p:spPr>
          <a:xfrm>
            <a:off x="6068906" y="1359182"/>
            <a:ext cx="866988" cy="8669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 lvl="0" defTabSz="914400"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10" name="Shape 10"/>
          <p:cNvSpPr/>
          <p:nvPr/>
        </p:nvSpPr>
        <p:spPr>
          <a:xfrm>
            <a:off x="6204373" y="1494648"/>
            <a:ext cx="596054" cy="598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fill="norm" stroke="1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FFFFF"/>
          </a:solidFill>
          <a:ln w="63500" cap="rnd">
            <a:solidFill>
              <a:srgbClr val="7B9899"/>
            </a:solidFill>
          </a:ln>
        </p:spPr>
        <p:txBody>
          <a:bodyPr lIns="65023" tIns="65023" rIns="65023" bIns="65023" anchor="ctr"/>
          <a:lstStyle/>
          <a:p>
            <a:pPr lvl="0" defTabSz="914400">
              <a:defRPr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pPr>
          </a:p>
        </p:txBody>
      </p:sp>
      <p:sp>
        <p:nvSpPr>
          <p:cNvPr id="11" name="Shape 11"/>
          <p:cNvSpPr/>
          <p:nvPr>
            <p:ph type="title"/>
          </p:nvPr>
        </p:nvSpPr>
        <p:spPr>
          <a:xfrm>
            <a:off x="428977" y="-1"/>
            <a:ext cx="12137815" cy="1404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7B9899"/>
                </a:solidFill>
              </a:rPr>
              <a:t>Title Text</a:t>
            </a:r>
          </a:p>
        </p:txBody>
      </p:sp>
      <p:sp>
        <p:nvSpPr>
          <p:cNvPr id="12" name="Shape 12"/>
          <p:cNvSpPr/>
          <p:nvPr>
            <p:ph type="body" idx="1"/>
          </p:nvPr>
        </p:nvSpPr>
        <p:spPr>
          <a:xfrm>
            <a:off x="429158" y="2171801"/>
            <a:ext cx="12094465" cy="758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/>
          <a:lstStyle/>
          <a:p>
            <a:pPr lvl="0">
              <a:defRPr sz="1800"/>
            </a:pPr>
            <a:r>
              <a:rPr sz="3800"/>
              <a:t>Body Level One</a:t>
            </a:r>
            <a:endParaRPr sz="3800"/>
          </a:p>
          <a:p>
            <a:pPr lvl="1">
              <a:defRPr sz="1800"/>
            </a:pPr>
            <a:r>
              <a:rPr sz="3800"/>
              <a:t>Body Level Two</a:t>
            </a:r>
            <a:endParaRPr sz="3800"/>
          </a:p>
          <a:p>
            <a:pPr lvl="2">
              <a:defRPr sz="1800"/>
            </a:pPr>
            <a:r>
              <a:rPr sz="3800"/>
              <a:t>Body Level Three</a:t>
            </a:r>
            <a:endParaRPr sz="3800"/>
          </a:p>
          <a:p>
            <a:pPr lvl="3">
              <a:defRPr sz="1800"/>
            </a:pPr>
            <a:r>
              <a:rPr sz="3800"/>
              <a:t>Body Level Four</a:t>
            </a:r>
            <a:endParaRPr sz="3800"/>
          </a:p>
          <a:p>
            <a:pPr lvl="4">
              <a:defRPr sz="1800"/>
            </a:pPr>
            <a:r>
              <a:rPr sz="3800"/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xfrm>
            <a:off x="6204373" y="1237008"/>
            <a:ext cx="650241" cy="447549"/>
          </a:xfrm>
          <a:prstGeom prst="rect">
            <a:avLst/>
          </a:prstGeom>
          <a:ln w="12700">
            <a:miter lim="400000"/>
          </a:ln>
        </p:spPr>
        <p:txBody>
          <a:bodyPr lIns="65023" tIns="65023" rIns="65023" bIns="65023" anchor="ctr">
            <a:normAutofit fontScale="100000" lnSpcReduction="0"/>
          </a:bodyPr>
          <a:lstStyle>
            <a:lvl1pPr defTabSz="914400">
              <a:defRPr sz="2200">
                <a:solidFill>
                  <a:srgbClr val="7B9899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 lvl="0"/>
            <a:fld id="{86CB4B4D-7CA3-9044-876B-883B54F8677D}" type="slidenum"/>
          </a:p>
        </p:txBody>
      </p:sp>
      <p:pic>
        <p:nvPicPr>
          <p:cNvPr id="14" name="image4.png" descr="Openstreetmap_logo_354_35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6746" y="8561493"/>
            <a:ext cx="772161" cy="772161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spd="med" advClick="1"/>
  <p:txStyles>
    <p:titleStyle>
      <a:lvl1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1pPr>
      <a:lvl2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2pPr>
      <a:lvl3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3pPr>
      <a:lvl4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4pPr>
      <a:lvl5pPr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5pPr>
      <a:lvl6pPr indent="457200"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6pPr>
      <a:lvl7pPr indent="914400"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7pPr>
      <a:lvl8pPr indent="1371600"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8pPr>
      <a:lvl9pPr indent="1828800" algn="ctr">
        <a:defRPr sz="4600">
          <a:solidFill>
            <a:srgbClr val="7B9899"/>
          </a:solidFill>
          <a:latin typeface="Georgia"/>
          <a:ea typeface="Georgia"/>
          <a:cs typeface="Georgia"/>
          <a:sym typeface="Georgia"/>
        </a:defRPr>
      </a:lvl9pPr>
    </p:titleStyle>
    <p:bodyStyle>
      <a:lvl1pPr marL="384292" indent="-384292">
        <a:spcBef>
          <a:spcPts val="600"/>
        </a:spcBef>
        <a:buClr>
          <a:srgbClr val="D16349"/>
        </a:buClr>
        <a:buSzPct val="85000"/>
        <a:buFont typeface="Wingdings 2"/>
        <a:buChar char="●"/>
        <a:defRPr sz="3800">
          <a:latin typeface="Georgia"/>
          <a:ea typeface="Georgia"/>
          <a:cs typeface="Georgia"/>
          <a:sym typeface="Georgia"/>
        </a:defRPr>
      </a:lvl1pPr>
      <a:lvl2pPr marL="746269" indent="-471631">
        <a:spcBef>
          <a:spcPts val="600"/>
        </a:spcBef>
        <a:buClr>
          <a:srgbClr val="D16349"/>
        </a:buClr>
        <a:buSzPct val="70000"/>
        <a:buFont typeface="Wingdings 2"/>
        <a:buChar char="○"/>
        <a:defRPr sz="3800">
          <a:latin typeface="Georgia"/>
          <a:ea typeface="Georgia"/>
          <a:cs typeface="Georgia"/>
          <a:sym typeface="Georgia"/>
        </a:defRPr>
      </a:lvl2pPr>
      <a:lvl3pPr marL="1028064" indent="-434339">
        <a:spcBef>
          <a:spcPts val="600"/>
        </a:spcBef>
        <a:buClr>
          <a:srgbClr val="D16349"/>
        </a:buClr>
        <a:buSzPct val="75000"/>
        <a:buFont typeface="Wingdings 2"/>
        <a:buChar char=""/>
        <a:defRPr sz="3800">
          <a:latin typeface="Georgia"/>
          <a:ea typeface="Georgia"/>
          <a:cs typeface="Georgia"/>
          <a:sym typeface="Georgia"/>
        </a:defRPr>
      </a:lvl3pPr>
      <a:lvl4pPr marL="1302703" indent="-434340">
        <a:spcBef>
          <a:spcPts val="600"/>
        </a:spcBef>
        <a:buClr>
          <a:srgbClr val="D16349"/>
        </a:buClr>
        <a:buSzPct val="70000"/>
        <a:buFont typeface="Wingdings 2"/>
        <a:buChar char="○"/>
        <a:defRPr sz="3800">
          <a:latin typeface="Georgia"/>
          <a:ea typeface="Georgia"/>
          <a:cs typeface="Georgia"/>
          <a:sym typeface="Georgia"/>
        </a:defRPr>
      </a:lvl4pPr>
      <a:lvl5pPr marL="1625600" indent="-482600">
        <a:spcBef>
          <a:spcPts val="600"/>
        </a:spcBef>
        <a:buClr>
          <a:srgbClr val="D16349"/>
        </a:buClr>
        <a:buSzPct val="100000"/>
        <a:buFont typeface="Wingdings 2"/>
        <a:buChar char="•"/>
        <a:defRPr sz="3800">
          <a:latin typeface="Georgia"/>
          <a:ea typeface="Georgia"/>
          <a:cs typeface="Georgia"/>
          <a:sym typeface="Georgia"/>
        </a:defRPr>
      </a:lvl5pPr>
      <a:lvl6pPr marL="1849120" indent="-386080">
        <a:spcBef>
          <a:spcPts val="600"/>
        </a:spcBef>
        <a:buClr>
          <a:srgbClr val="D16349"/>
        </a:buClr>
        <a:buSzPct val="80000"/>
        <a:buFont typeface="Wingdings 2"/>
        <a:buChar char="●"/>
        <a:defRPr sz="3800">
          <a:latin typeface="Georgia"/>
          <a:ea typeface="Georgia"/>
          <a:cs typeface="Georgia"/>
          <a:sym typeface="Georgia"/>
        </a:defRPr>
      </a:lvl6pPr>
      <a:lvl7pPr marL="2171699" indent="-434339">
        <a:spcBef>
          <a:spcPts val="600"/>
        </a:spcBef>
        <a:buClr>
          <a:srgbClr val="D16349"/>
        </a:buClr>
        <a:buSzPct val="90000"/>
        <a:buFont typeface="Wingdings 2"/>
        <a:buChar char="•"/>
        <a:defRPr sz="3800">
          <a:latin typeface="Georgia"/>
          <a:ea typeface="Georgia"/>
          <a:cs typeface="Georgia"/>
          <a:sym typeface="Georgia"/>
        </a:defRPr>
      </a:lvl7pPr>
      <a:lvl8pPr marL="2354579" indent="-434339">
        <a:spcBef>
          <a:spcPts val="600"/>
        </a:spcBef>
        <a:buClr>
          <a:srgbClr val="D16349"/>
        </a:buClr>
        <a:buSzPct val="100000"/>
        <a:buFont typeface="Wingdings 2"/>
        <a:buChar char="•"/>
        <a:defRPr sz="3800">
          <a:latin typeface="Georgia"/>
          <a:ea typeface="Georgia"/>
          <a:cs typeface="Georgia"/>
          <a:sym typeface="Georgia"/>
        </a:defRPr>
      </a:lvl8pPr>
      <a:lvl9pPr marL="2690948" indent="-496388">
        <a:spcBef>
          <a:spcPts val="600"/>
        </a:spcBef>
        <a:buClr>
          <a:srgbClr val="D16349"/>
        </a:buClr>
        <a:buSzPct val="90000"/>
        <a:buFont typeface="Wingdings 2"/>
        <a:buChar char="•"/>
        <a:defRPr sz="3800">
          <a:latin typeface="Georgia"/>
          <a:ea typeface="Georgia"/>
          <a:cs typeface="Georgia"/>
          <a:sym typeface="Georgia"/>
        </a:defRPr>
      </a:lvl9pPr>
    </p:bodyStyle>
    <p:otherStyle>
      <a:lvl1pPr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1pPr>
      <a:lvl2pPr indent="4572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2pPr>
      <a:lvl3pPr indent="9144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3pPr>
      <a:lvl4pPr indent="13716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4pPr>
      <a:lvl5pPr indent="18288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5pPr>
      <a:lvl6pPr indent="22860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6pPr>
      <a:lvl7pPr indent="27432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7pPr>
      <a:lvl8pPr indent="32004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8pPr>
      <a:lvl9pPr indent="3657600" algn="ctr">
        <a:defRPr sz="2200">
          <a:solidFill>
            <a:schemeClr val="tx1"/>
          </a:solidFill>
          <a:latin typeface="+mn-lt"/>
          <a:ea typeface="+mn-ea"/>
          <a:cs typeface="+mn-cs"/>
          <a:sym typeface="Georgi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gif"/><Relationship Id="rId3" Type="http://schemas.microsoft.com/office/2007/relationships/media" Target="../media/media1.gif"/><Relationship Id="rId4" Type="http://schemas.openxmlformats.org/officeDocument/2006/relationships/image" Target="../media/image5.png"/><Relationship Id="rId5" Type="http://schemas.openxmlformats.org/officeDocument/2006/relationships/hyperlink" Target="https://www.mapbox.com/blog/nepal-earthquake-animation/" TargetMode="Externa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hyperlink" Target="http://geobadges.org/" TargetMode="External"/><Relationship Id="rId4" Type="http://schemas.openxmlformats.org/officeDocument/2006/relationships/image" Target="../media/image8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Relationship Id="rId3" Type="http://schemas.openxmlformats.org/officeDocument/2006/relationships/hyperlink" Target="http://wiki.openstreetmap.org/wiki/Georgia_Avenue_Youth_Ambassadors_Mapping_Project" TargetMode="Externa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jpe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e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mapgive.state.gov" TargetMode="External"/><Relationship Id="rId3" Type="http://schemas.openxmlformats.org/officeDocument/2006/relationships/hyperlink" Target="http://missingmaps.org/" TargetMode="External"/><Relationship Id="rId4" Type="http://schemas.openxmlformats.org/officeDocument/2006/relationships/hyperlink" Target="http://ow.ly/MfhZw" TargetMode="External"/><Relationship Id="rId5" Type="http://schemas.openxmlformats.org/officeDocument/2006/relationships/hyperlink" Target="http://teachosm.org/en/cases/farmers-market/" TargetMode="External"/><Relationship Id="rId6" Type="http://schemas.openxmlformats.org/officeDocument/2006/relationships/hyperlink" Target="https://www.facebook.com/GWHMS" TargetMode="Externa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Relationship Id="rId3" Type="http://schemas.openxmlformats.org/officeDocument/2006/relationships/hyperlink" Target="mailto:info@teachosm.org" TargetMode="Externa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teachosm.org/" TargetMode="External"/><Relationship Id="rId3" Type="http://schemas.openxmlformats.org/officeDocument/2006/relationships/hyperlink" Target="http://learnosm.org/" TargetMode="External"/><Relationship Id="rId4" Type="http://schemas.openxmlformats.org/officeDocument/2006/relationships/hyperlink" Target="http://mapgive.state.gov" TargetMode="External"/><Relationship Id="rId5" Type="http://schemas.openxmlformats.org/officeDocument/2006/relationships/hyperlink" Target="http://www.missingmaps.org/" TargetMode="External"/><Relationship Id="rId6" Type="http://schemas.openxmlformats.org/officeDocument/2006/relationships/hyperlink" Target="http://hot.openstreetmap.org/" TargetMode="External"/><Relationship Id="rId7" Type="http://schemas.openxmlformats.org/officeDocument/2006/relationships/hyperlink" Target="http://qgis.org/" TargetMode="External"/><Relationship Id="rId8" Type="http://schemas.openxmlformats.org/officeDocument/2006/relationships/hyperlink" Target="http://geobadges.org/" TargetMode="External"/><Relationship Id="rId9" Type="http://schemas.openxmlformats.org/officeDocument/2006/relationships/hyperlink" Target="http://osm.townsendjennings.com/nepal/" TargetMode="External"/><Relationship Id="rId10" Type="http://schemas.openxmlformats.org/officeDocument/2006/relationships/hyperlink" Target="https://wiki.openstreetmap.org/wiki/2015_Nepal_earthquake" TargetMode="Externa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sejohnson8@gmail.com" TargetMode="External"/><Relationship Id="rId3" Type="http://schemas.openxmlformats.org/officeDocument/2006/relationships/image" Target="../media/image1.gif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hyperlink" Target="https://creativecommons.org/licenses/by-sa/4.0/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OpenStreetMap.org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2015-05-05_201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33238"/>
            <a:ext cx="13004800" cy="5528124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Shape 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4074"/>
            </a:lvl1pPr>
          </a:lstStyle>
          <a:p>
            <a:pPr lvl="0">
              <a:defRPr sz="1800"/>
            </a:pPr>
            <a:r>
              <a:rPr sz="4074"/>
              <a:t>OpenStreetMap and Community Development</a:t>
            </a:r>
          </a:p>
        </p:txBody>
      </p:sp>
      <p:sp>
        <p:nvSpPr>
          <p:cNvPr id="58" name="Shape 5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z="2418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</a:rPr>
              <a:t>TeachOSM as Tool for Engagement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2015_04_26_Nepal_Earthquake_Kathmandu_living_lab.png"/>
          <p:cNvPicPr/>
          <p:nvPr/>
        </p:nvPicPr>
        <p:blipFill>
          <a:blip r:embed="rId2">
            <a:extLst/>
          </a:blip>
          <a:srcRect l="0" t="16803" r="0" b="16803"/>
          <a:stretch>
            <a:fillRect/>
          </a:stretch>
        </p:blipFill>
        <p:spPr>
          <a:xfrm>
            <a:off x="0" y="0"/>
            <a:ext cx="13004800" cy="7594600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hape 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54990">
              <a:defRPr sz="3989"/>
            </a:lvl1pPr>
          </a:lstStyle>
          <a:p>
            <a:pPr lvl="0">
              <a:defRPr sz="1800"/>
            </a:pPr>
            <a:r>
              <a:rPr sz="3989"/>
              <a:t>Highlight: OpenStreetMap and Nepal Earthquake</a:t>
            </a:r>
          </a:p>
        </p:txBody>
      </p:sp>
      <p:sp>
        <p:nvSpPr>
          <p:cNvPr id="93" name="Shape 93"/>
          <p:cNvSpPr/>
          <p:nvPr>
            <p:ph type="body" idx="1"/>
          </p:nvPr>
        </p:nvSpPr>
        <p:spPr>
          <a:xfrm>
            <a:off x="7848600" y="8470900"/>
            <a:ext cx="4953000" cy="736600"/>
          </a:xfrm>
          <a:prstGeom prst="rect">
            <a:avLst/>
          </a:prstGeom>
        </p:spPr>
        <p:txBody>
          <a:bodyPr/>
          <a:lstStyle/>
          <a:p>
            <a:pPr lvl="0" algn="r" defTabSz="245363">
              <a:defRPr sz="1800">
                <a:solidFill>
                  <a:srgbClr val="000000"/>
                </a:solidFill>
              </a:defRPr>
            </a:pPr>
            <a:r>
              <a:rPr sz="1764">
                <a:latin typeface="+mn-lt"/>
                <a:ea typeface="+mn-ea"/>
                <a:cs typeface="+mn-cs"/>
                <a:sym typeface="Helvetica Neue Light"/>
              </a:rPr>
              <a:t>OpenStreetMappers in Nepal one day after quake. </a:t>
            </a:r>
            <a:endParaRPr sz="1764">
              <a:latin typeface="+mn-lt"/>
              <a:ea typeface="+mn-ea"/>
              <a:cs typeface="+mn-cs"/>
              <a:sym typeface="Helvetica Neue Light"/>
            </a:endParaRPr>
          </a:p>
          <a:p>
            <a:pPr lvl="0" algn="r" defTabSz="245363">
              <a:defRPr sz="1800">
                <a:solidFill>
                  <a:srgbClr val="000000"/>
                </a:solidFill>
              </a:defRPr>
            </a:pPr>
            <a:r>
              <a:rPr sz="1764">
                <a:latin typeface="+mn-lt"/>
                <a:ea typeface="+mn-ea"/>
                <a:cs typeface="+mn-cs"/>
                <a:sym typeface="Helvetica Neue Light"/>
              </a:rPr>
              <a:t>Credit: PierZen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IMG_20150428_125932.jpg"/>
          <p:cNvPicPr/>
          <p:nvPr/>
        </p:nvPicPr>
        <p:blipFill>
          <a:blip r:embed="rId2">
            <a:extLst/>
          </a:blip>
          <a:srcRect l="23333" t="0" r="23333" b="0"/>
          <a:stretch>
            <a:fillRect/>
          </a:stretch>
        </p:blipFill>
        <p:spPr>
          <a:xfrm>
            <a:off x="5683547" y="59150"/>
            <a:ext cx="7321253" cy="10295700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Shape 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3486"/>
            </a:lvl1pPr>
          </a:lstStyle>
          <a:p>
            <a:pPr lvl="0">
              <a:defRPr sz="1800"/>
            </a:pPr>
            <a:r>
              <a:rPr sz="3486"/>
              <a:t>OpenStreetMap Plays Key Role in Disaster Relief </a:t>
            </a:r>
          </a:p>
        </p:txBody>
      </p:sp>
      <p:sp>
        <p:nvSpPr>
          <p:cNvPr id="97" name="Shape 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Mobilization began on 25 April within hours of quake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~2300 mappers actively mapping around the world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71786 edits to highways, 143372 edits to buildings, 33806 changesets since April 25, 2015.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Maps used by rescue &amp; recovery specialists, NGOs, government agencies</a:t>
            </a:r>
          </a:p>
        </p:txBody>
      </p:sp>
      <p:sp>
        <p:nvSpPr>
          <p:cNvPr id="98" name="Shape 98"/>
          <p:cNvSpPr/>
          <p:nvPr/>
        </p:nvSpPr>
        <p:spPr>
          <a:xfrm>
            <a:off x="516305" y="8947017"/>
            <a:ext cx="4927013" cy="668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OpenStreetMappers at Kathmandu Living Labs one day after the quake. </a:t>
            </a:r>
            <a:endParaRPr sz="1200"/>
          </a:p>
          <a:p>
            <a:pPr lvl="0" algn="l">
              <a:defRPr sz="1800"/>
            </a:pPr>
            <a:r>
              <a:rPr sz="1200"/>
              <a:t>Credit: KLL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oRAGuY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739900" y="1905000"/>
            <a:ext cx="9525000" cy="3784600"/>
          </a:xfrm>
          <a:prstGeom prst="rect">
            <a:avLst/>
          </a:prstGeom>
        </p:spPr>
      </p:pic>
      <p:sp>
        <p:nvSpPr>
          <p:cNvPr id="101" name="Shape 1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Post-quake edits to OpenStreetMap in Nepal</a:t>
            </a:r>
          </a:p>
        </p:txBody>
      </p:sp>
      <p:sp>
        <p:nvSpPr>
          <p:cNvPr id="102" name="Shape 1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315468">
              <a:defRPr sz="1800">
                <a:solidFill>
                  <a:srgbClr val="000000"/>
                </a:solidFill>
              </a:defRPr>
            </a:pPr>
            <a:r>
              <a:rPr sz="1404">
                <a:solidFill>
                  <a:srgbClr val="747474"/>
                </a:solidFill>
              </a:rPr>
              <a:t>Credit: Eric Fischer </a:t>
            </a:r>
            <a:endParaRPr sz="1404">
              <a:solidFill>
                <a:srgbClr val="747474"/>
              </a:solidFill>
            </a:endParaRPr>
          </a:p>
          <a:p>
            <a:pPr lvl="0" defTabSz="315468">
              <a:defRPr sz="1800">
                <a:solidFill>
                  <a:srgbClr val="000000"/>
                </a:solidFill>
              </a:defRPr>
            </a:pPr>
            <a:r>
              <a:rPr sz="1404" u="sng">
                <a:solidFill>
                  <a:srgbClr val="747474"/>
                </a:solidFill>
                <a:hlinkClick r:id="rId5" invalidUrl="" action="" tgtFrame="" tooltip="" history="1" highlightClick="0" endSnd="0"/>
              </a:rPr>
              <a:t>https://www.mapbox.com/blog/nepal-earthquake-animation/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00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OSM_p1030461.jpg"/>
          <p:cNvPicPr/>
          <p:nvPr/>
        </p:nvPicPr>
        <p:blipFill>
          <a:blip r:embed="rId2">
            <a:extLst/>
          </a:blip>
          <a:srcRect l="25000" t="0" r="25000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Shape 1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TeachOSM: A Resource for Educators</a:t>
            </a:r>
          </a:p>
        </p:txBody>
      </p:sp>
      <p:sp>
        <p:nvSpPr>
          <p:cNvPr id="106" name="Shape 10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Getting Youth Involved</a:t>
            </a:r>
          </a:p>
        </p:txBody>
      </p:sp>
      <p:sp>
        <p:nvSpPr>
          <p:cNvPr id="107" name="Shape 107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sp>
        <p:nvSpPr>
          <p:cNvPr id="108" name="Shape 108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middle-school school students learning to map.</a:t>
            </a:r>
            <a:endParaRPr sz="1200"/>
          </a:p>
          <a:p>
            <a:pPr lvl="0" algn="l">
              <a:defRPr sz="1800"/>
            </a:pPr>
            <a:r>
              <a:rPr sz="1200"/>
              <a:t>Credit: MaptimeLex/Lyzi Diamond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G_1245.png"/>
          <p:cNvPicPr/>
          <p:nvPr/>
        </p:nvPicPr>
        <p:blipFill>
          <a:blip r:embed="rId2">
            <a:extLst/>
          </a:blip>
          <a:srcRect l="5371" t="0" r="5371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Shape 1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What is TeachOSM?</a:t>
            </a:r>
          </a:p>
        </p:txBody>
      </p:sp>
      <p:sp>
        <p:nvSpPr>
          <p:cNvPr id="112" name="Shape 1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TeachOSM is a growing resource for educators at all levels to introduce open source mapping in their classrooms and training sessions.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TeachOSM offers modular lessons that teach basic geographic concepts through applied mapping on OpenStreetMap.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TeachOSM has resources to help instructors to identify, assign, manage and grade a mapping assignment.</a:t>
            </a:r>
          </a:p>
        </p:txBody>
      </p:sp>
      <p:sp>
        <p:nvSpPr>
          <p:cNvPr id="113" name="Shape 113"/>
          <p:cNvSpPr/>
          <p:nvPr>
            <p:ph type="sldNum" sz="quarter" idx="4294967295"/>
          </p:nvPr>
        </p:nvSpPr>
        <p:spPr>
          <a:xfrm>
            <a:off x="510743" y="91948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l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sp>
        <p:nvSpPr>
          <p:cNvPr id="114" name="Shape 114"/>
          <p:cNvSpPr/>
          <p:nvPr/>
        </p:nvSpPr>
        <p:spPr>
          <a:xfrm>
            <a:off x="939800" y="9000160"/>
            <a:ext cx="2427275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Mapping peaks using GPS.</a:t>
            </a:r>
            <a:endParaRPr sz="1200"/>
          </a:p>
          <a:p>
            <a:pPr lvl="0" algn="l">
              <a:defRPr sz="1800"/>
            </a:pPr>
            <a:r>
              <a:rPr sz="1200"/>
              <a:t>Credit: SEJohnson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eorgia_Ave_Youth_Ambassadors_Learning.jpg"/>
          <p:cNvPicPr/>
          <p:nvPr/>
        </p:nvPicPr>
        <p:blipFill>
          <a:blip r:embed="rId2">
            <a:extLst/>
          </a:blip>
          <a:srcRect l="11951" t="0" r="25000" b="0"/>
          <a:stretch>
            <a:fillRect/>
          </a:stretch>
        </p:blipFill>
        <p:spPr>
          <a:xfrm>
            <a:off x="5821461" y="127000"/>
            <a:ext cx="8199339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Shape 1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TeachOSM Activities</a:t>
            </a:r>
          </a:p>
        </p:txBody>
      </p:sp>
      <p:sp>
        <p:nvSpPr>
          <p:cNvPr id="118" name="Shape 11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Established a web site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Create repository of case studies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Planned half-day workshop for educators - “OSM Summer Camp”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Outreach to teachers, educators, youth leaders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Established micro credential initiative to award credit for service hours</a:t>
            </a:r>
          </a:p>
        </p:txBody>
      </p:sp>
      <p:sp>
        <p:nvSpPr>
          <p:cNvPr id="119" name="Shape 119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middle-school school students learning to map.</a:t>
            </a:r>
            <a:endParaRPr sz="1200"/>
          </a:p>
          <a:p>
            <a:pPr lvl="0" algn="l">
              <a:defRPr sz="1800"/>
            </a:pPr>
            <a:r>
              <a:rPr sz="1200"/>
              <a:t>Credit: SEJohnson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eorgia_Ave_Youth_Ambassadors_Learning.jpg"/>
          <p:cNvPicPr/>
          <p:nvPr/>
        </p:nvPicPr>
        <p:blipFill>
          <a:blip r:embed="rId2">
            <a:extLst/>
          </a:blip>
          <a:srcRect l="50000" t="0" r="0" b="911"/>
          <a:stretch>
            <a:fillRect/>
          </a:stretch>
        </p:blipFill>
        <p:spPr>
          <a:xfrm>
            <a:off x="6502400" y="88900"/>
            <a:ext cx="6502400" cy="9664700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For Students…</a:t>
            </a:r>
          </a:p>
        </p:txBody>
      </p:sp>
      <p:sp>
        <p:nvSpPr>
          <p:cNvPr id="123" name="Shape 12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03784" indent="-303784" defTabSz="537463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392">
                <a:solidFill>
                  <a:srgbClr val="747474"/>
                </a:solidFill>
              </a:rPr>
              <a:t>Teach basic digital mapping skills</a:t>
            </a:r>
            <a:endParaRPr sz="2392">
              <a:solidFill>
                <a:srgbClr val="747474"/>
              </a:solidFill>
            </a:endParaRPr>
          </a:p>
          <a:p>
            <a:pPr lvl="0" marL="303784" indent="-303784" defTabSz="537463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392">
                <a:solidFill>
                  <a:srgbClr val="747474"/>
                </a:solidFill>
              </a:rPr>
              <a:t>Provide opportunity for vocational learning </a:t>
            </a:r>
            <a:endParaRPr sz="2392">
              <a:solidFill>
                <a:srgbClr val="747474"/>
              </a:solidFill>
            </a:endParaRPr>
          </a:p>
          <a:p>
            <a:pPr lvl="0" marL="303784" indent="-303784" defTabSz="537463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392">
                <a:solidFill>
                  <a:srgbClr val="747474"/>
                </a:solidFill>
              </a:rPr>
              <a:t>Offer service learning opportunities</a:t>
            </a:r>
            <a:endParaRPr sz="2392">
              <a:solidFill>
                <a:srgbClr val="747474"/>
              </a:solidFill>
            </a:endParaRPr>
          </a:p>
          <a:p>
            <a:pPr lvl="1" marL="560831" indent="-257047" defTabSz="537463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024">
                <a:solidFill>
                  <a:srgbClr val="747474"/>
                </a:solidFill>
              </a:rPr>
              <a:t>Humanitarian OpenStreetMap Team (HOT)</a:t>
            </a:r>
            <a:endParaRPr sz="2024">
              <a:solidFill>
                <a:srgbClr val="747474"/>
              </a:solidFill>
            </a:endParaRPr>
          </a:p>
          <a:p>
            <a:pPr lvl="1" marL="560831" indent="-257047" defTabSz="537463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024">
                <a:solidFill>
                  <a:srgbClr val="747474"/>
                </a:solidFill>
              </a:rPr>
              <a:t>MapGive</a:t>
            </a:r>
            <a:endParaRPr sz="2024">
              <a:solidFill>
                <a:srgbClr val="747474"/>
              </a:solidFill>
            </a:endParaRPr>
          </a:p>
          <a:p>
            <a:pPr lvl="1" marL="560831" indent="-257047" defTabSz="537463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024">
                <a:solidFill>
                  <a:srgbClr val="747474"/>
                </a:solidFill>
              </a:rPr>
              <a:t>MissingMaps</a:t>
            </a:r>
            <a:endParaRPr sz="2024">
              <a:solidFill>
                <a:srgbClr val="747474"/>
              </a:solidFill>
            </a:endParaRPr>
          </a:p>
          <a:p>
            <a:pPr lvl="1" marL="560831" indent="-257047" defTabSz="537463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024">
                <a:solidFill>
                  <a:srgbClr val="747474"/>
                </a:solidFill>
              </a:rPr>
              <a:t>DC Great Streets</a:t>
            </a:r>
            <a:endParaRPr sz="2024">
              <a:solidFill>
                <a:srgbClr val="747474"/>
              </a:solidFill>
            </a:endParaRPr>
          </a:p>
          <a:p>
            <a:pPr lvl="0" marL="303784" indent="-303784" defTabSz="537463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392">
                <a:solidFill>
                  <a:srgbClr val="747474"/>
                </a:solidFill>
              </a:rPr>
              <a:t>Cultivate geo-literacy through guided mapping projects</a:t>
            </a:r>
          </a:p>
        </p:txBody>
      </p:sp>
      <p:sp>
        <p:nvSpPr>
          <p:cNvPr id="124" name="Shape 124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middle-school school students learning to map.</a:t>
            </a:r>
            <a:endParaRPr sz="1200"/>
          </a:p>
          <a:p>
            <a:pPr lvl="0" algn="l">
              <a:defRPr sz="1800"/>
            </a:pPr>
            <a:r>
              <a:rPr sz="1200"/>
              <a:t>Credit: SEJohnson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highres_356711072.jpeg"/>
          <p:cNvPicPr/>
          <p:nvPr/>
        </p:nvPicPr>
        <p:blipFill>
          <a:blip r:embed="rId2">
            <a:extLst/>
          </a:blip>
          <a:srcRect l="48730" t="0" r="1269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hape 1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For educators…</a:t>
            </a:r>
          </a:p>
        </p:txBody>
      </p:sp>
      <p:sp>
        <p:nvSpPr>
          <p:cNvPr id="128" name="Shape 12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Basic map editing skills</a:t>
            </a:r>
            <a:endParaRPr sz="2548">
              <a:solidFill>
                <a:srgbClr val="747474"/>
              </a:solidFill>
            </a:endParaRPr>
          </a:p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How to manage student accounts</a:t>
            </a:r>
            <a:endParaRPr sz="2548">
              <a:solidFill>
                <a:srgbClr val="747474"/>
              </a:solidFill>
            </a:endParaRPr>
          </a:p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Organizing &amp; managing your mapping event</a:t>
            </a:r>
            <a:endParaRPr sz="2548">
              <a:solidFill>
                <a:srgbClr val="747474"/>
              </a:solidFill>
            </a:endParaRPr>
          </a:p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The Tasking Manager, for assigning blocks of work</a:t>
            </a:r>
            <a:endParaRPr sz="2548">
              <a:solidFill>
                <a:srgbClr val="747474"/>
              </a:solidFill>
            </a:endParaRPr>
          </a:p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Quality control, assessment, grading</a:t>
            </a:r>
            <a:endParaRPr sz="2548">
              <a:solidFill>
                <a:srgbClr val="747474"/>
              </a:solidFill>
            </a:endParaRPr>
          </a:p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Ready-made projects for you to adapt</a:t>
            </a:r>
            <a:br>
              <a:rPr sz="2548">
                <a:solidFill>
                  <a:srgbClr val="747474"/>
                </a:solidFill>
              </a:rPr>
            </a:br>
          </a:p>
        </p:txBody>
      </p:sp>
      <p:sp>
        <p:nvSpPr>
          <p:cNvPr id="129" name="Shape 129"/>
          <p:cNvSpPr/>
          <p:nvPr/>
        </p:nvSpPr>
        <p:spPr>
          <a:xfrm>
            <a:off x="685799" y="9000160"/>
            <a:ext cx="2232814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Mapathon, Spring 2014.</a:t>
            </a:r>
            <a:endParaRPr sz="1200"/>
          </a:p>
          <a:p>
            <a:pPr lvl="0" algn="l">
              <a:defRPr sz="1800"/>
            </a:pPr>
            <a:r>
              <a:rPr sz="1200"/>
              <a:t>Credit: Brian DeRocher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rofile.png"/>
          <p:cNvPicPr/>
          <p:nvPr/>
        </p:nvPicPr>
        <p:blipFill>
          <a:blip r:embed="rId2">
            <a:extLst/>
          </a:blip>
          <a:srcRect l="0" t="0" r="7842" b="142"/>
          <a:stretch>
            <a:fillRect/>
          </a:stretch>
        </p:blipFill>
        <p:spPr>
          <a:xfrm>
            <a:off x="7558975" y="5132919"/>
            <a:ext cx="2585131" cy="364275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32"/>
          <p:cNvSpPr/>
          <p:nvPr>
            <p:ph type="title"/>
          </p:nvPr>
        </p:nvSpPr>
        <p:spPr>
          <a:xfrm>
            <a:off x="571500" y="330200"/>
            <a:ext cx="10589816" cy="1397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GeoBadges: Micro-credentials for Service Learning</a:t>
            </a:r>
          </a:p>
        </p:txBody>
      </p:sp>
      <p:sp>
        <p:nvSpPr>
          <p:cNvPr id="133" name="Shape 133"/>
          <p:cNvSpPr/>
          <p:nvPr>
            <p:ph type="body" idx="1"/>
          </p:nvPr>
        </p:nvSpPr>
        <p:spPr>
          <a:xfrm>
            <a:off x="571500" y="2222500"/>
            <a:ext cx="7290793" cy="6667500"/>
          </a:xfrm>
          <a:prstGeom prst="rect">
            <a:avLst/>
          </a:prstGeom>
        </p:spPr>
        <p:txBody>
          <a:bodyPr/>
          <a:lstStyle/>
          <a:p>
            <a:pPr lvl="0" marL="310388" indent="-310388" defTabSz="549148">
              <a:spcBef>
                <a:spcPts val="2800"/>
              </a:spcBef>
              <a:defRPr sz="1800">
                <a:solidFill>
                  <a:srgbClr val="000000"/>
                </a:solidFill>
              </a:defRPr>
            </a:pPr>
            <a:r>
              <a:rPr sz="2444">
                <a:solidFill>
                  <a:srgbClr val="747474"/>
                </a:solidFill>
              </a:rPr>
              <a:t>A new initiative to give credentials to students and teachers for contributions to OpenStreetMap </a:t>
            </a:r>
            <a:endParaRPr sz="2444">
              <a:solidFill>
                <a:srgbClr val="747474"/>
              </a:solidFill>
            </a:endParaRPr>
          </a:p>
          <a:p>
            <a:pPr lvl="0" marL="310388" indent="-310388" defTabSz="549148">
              <a:spcBef>
                <a:spcPts val="2800"/>
              </a:spcBef>
              <a:defRPr sz="1800">
                <a:solidFill>
                  <a:srgbClr val="000000"/>
                </a:solidFill>
              </a:defRPr>
            </a:pPr>
            <a:r>
              <a:rPr sz="2444">
                <a:solidFill>
                  <a:srgbClr val="747474"/>
                </a:solidFill>
              </a:rPr>
              <a:t>Expectations:</a:t>
            </a:r>
            <a:endParaRPr sz="2444">
              <a:solidFill>
                <a:srgbClr val="747474"/>
              </a:solidFill>
            </a:endParaRPr>
          </a:p>
          <a:p>
            <a:pPr lvl="1" marL="620776" indent="-310388" defTabSz="549148">
              <a:spcBef>
                <a:spcPts val="2800"/>
              </a:spcBef>
              <a:defRPr sz="1800">
                <a:solidFill>
                  <a:srgbClr val="000000"/>
                </a:solidFill>
              </a:defRPr>
            </a:pPr>
            <a:r>
              <a:rPr sz="2444">
                <a:solidFill>
                  <a:srgbClr val="747474"/>
                </a:solidFill>
              </a:rPr>
              <a:t>Contribute to the map &amp; foster community</a:t>
            </a:r>
            <a:endParaRPr sz="2444">
              <a:solidFill>
                <a:srgbClr val="747474"/>
              </a:solidFill>
            </a:endParaRPr>
          </a:p>
          <a:p>
            <a:pPr lvl="1" marL="620776" indent="-310388" defTabSz="549148">
              <a:spcBef>
                <a:spcPts val="2800"/>
              </a:spcBef>
              <a:defRPr sz="1800">
                <a:solidFill>
                  <a:srgbClr val="000000"/>
                </a:solidFill>
              </a:defRPr>
            </a:pPr>
            <a:r>
              <a:rPr sz="2444">
                <a:solidFill>
                  <a:srgbClr val="747474"/>
                </a:solidFill>
              </a:rPr>
              <a:t>Be a Resource for Peers</a:t>
            </a:r>
            <a:endParaRPr sz="2444">
              <a:solidFill>
                <a:srgbClr val="747474"/>
              </a:solidFill>
            </a:endParaRPr>
          </a:p>
          <a:p>
            <a:pPr lvl="1" marL="620776" indent="-310388" defTabSz="549148">
              <a:spcBef>
                <a:spcPts val="2800"/>
              </a:spcBef>
              <a:defRPr sz="1800">
                <a:solidFill>
                  <a:srgbClr val="000000"/>
                </a:solidFill>
              </a:defRPr>
            </a:pPr>
            <a:r>
              <a:rPr sz="2444">
                <a:solidFill>
                  <a:srgbClr val="747474"/>
                </a:solidFill>
              </a:rPr>
              <a:t>Develop an Understanding of Basic Digital Mapping Constructs</a:t>
            </a:r>
            <a:endParaRPr sz="2444">
              <a:solidFill>
                <a:srgbClr val="747474"/>
              </a:solidFill>
            </a:endParaRPr>
          </a:p>
          <a:p>
            <a:pPr lvl="1" marL="620776" indent="-310388" defTabSz="549148">
              <a:spcBef>
                <a:spcPts val="2800"/>
              </a:spcBef>
              <a:defRPr sz="1800">
                <a:solidFill>
                  <a:srgbClr val="000000"/>
                </a:solidFill>
              </a:defRPr>
            </a:pPr>
            <a:r>
              <a:rPr sz="2444">
                <a:solidFill>
                  <a:srgbClr val="747474"/>
                </a:solidFill>
              </a:rPr>
              <a:t>Contribute to Community Mapping Goals (local, HOT, MapGive, MissingMaps)</a:t>
            </a:r>
            <a:endParaRPr sz="2444">
              <a:solidFill>
                <a:srgbClr val="747474"/>
              </a:solidFill>
            </a:endParaRPr>
          </a:p>
          <a:p>
            <a:pPr lvl="0" marL="310388" indent="-310388" defTabSz="549148">
              <a:spcBef>
                <a:spcPts val="2800"/>
              </a:spcBef>
              <a:defRPr sz="1800">
                <a:solidFill>
                  <a:srgbClr val="000000"/>
                </a:solidFill>
              </a:defRPr>
            </a:pPr>
            <a:r>
              <a:rPr sz="2444">
                <a:solidFill>
                  <a:srgbClr val="747474"/>
                </a:solidFill>
              </a:rPr>
              <a:t>Web: </a:t>
            </a:r>
            <a:r>
              <a:rPr sz="2444" u="sng">
                <a:solidFill>
                  <a:srgbClr val="747474"/>
                </a:solidFill>
                <a:hlinkClick r:id="rId3" invalidUrl="" action="" tgtFrame="" tooltip="" history="1" highlightClick="0" endSnd="0"/>
              </a:rPr>
              <a:t>http://geobadges.org/</a:t>
            </a:r>
            <a:endParaRPr sz="2444">
              <a:solidFill>
                <a:srgbClr val="747474"/>
              </a:solidFill>
            </a:endParaRPr>
          </a:p>
        </p:txBody>
      </p:sp>
      <p:pic>
        <p:nvPicPr>
          <p:cNvPr id="134" name="submarin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431813" y="2376179"/>
            <a:ext cx="3420587" cy="24704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eorgia_Avenue_Youth_Ambassadors.jpg"/>
          <p:cNvPicPr/>
          <p:nvPr/>
        </p:nvPicPr>
        <p:blipFill>
          <a:blip r:embed="rId2">
            <a:extLst/>
          </a:blip>
          <a:srcRect l="0" t="11067" r="0" b="11067"/>
          <a:stretch>
            <a:fillRect/>
          </a:stretch>
        </p:blipFill>
        <p:spPr>
          <a:xfrm>
            <a:off x="0" y="0"/>
            <a:ext cx="13004800" cy="7594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hape 1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defRPr sz="3780"/>
            </a:lvl1pPr>
          </a:lstStyle>
          <a:p>
            <a:pPr lvl="0">
              <a:defRPr sz="1800"/>
            </a:pPr>
            <a:r>
              <a:rPr sz="3780"/>
              <a:t>Highlight: TeachOSM and the Georgia Avenue Project</a:t>
            </a:r>
          </a:p>
        </p:txBody>
      </p:sp>
      <p:sp>
        <p:nvSpPr>
          <p:cNvPr id="138" name="Shape 13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Training Young Adults to Map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body" idx="1"/>
          </p:nvPr>
        </p:nvSpPr>
        <p:spPr>
          <a:xfrm>
            <a:off x="889000" y="2086123"/>
            <a:ext cx="11214100" cy="6765777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What is OpenStreetMap?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What is TeachOSM?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Why Incorporate OSM into the Classroom?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Resources for Educators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Summary</a:t>
            </a:r>
          </a:p>
        </p:txBody>
      </p:sp>
      <p:sp>
        <p:nvSpPr>
          <p:cNvPr id="61" name="Shape 61"/>
          <p:cNvSpPr/>
          <p:nvPr>
            <p:ph type="sldNum" sz="quarter" idx="4294967295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  <p:sp>
        <p:nvSpPr>
          <p:cNvPr id="62" name="Shape 62"/>
          <p:cNvSpPr/>
          <p:nvPr>
            <p:ph type="title" idx="4294967295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algn="l" defTabSz="584200">
              <a:defRPr sz="4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4200"/>
              <a:t>About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MOMIESmap(1).jpg"/>
          <p:cNvPicPr/>
          <p:nvPr/>
        </p:nvPicPr>
        <p:blipFill>
          <a:blip r:embed="rId2">
            <a:extLst/>
          </a:blip>
          <a:srcRect l="21011" t="0" r="21011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Shape 1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Georgia Avenue Mapping Project</a:t>
            </a:r>
          </a:p>
        </p:txBody>
      </p:sp>
      <p:sp>
        <p:nvSpPr>
          <p:cNvPr id="142" name="Shape 14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20294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Youth Ambassadors used Georgia Ave data gathered for street-level survey</a:t>
            </a:r>
            <a:endParaRPr sz="2522">
              <a:solidFill>
                <a:srgbClr val="747474"/>
              </a:solidFill>
            </a:endParaRPr>
          </a:p>
          <a:p>
            <a:pPr lvl="0" marL="320294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We trained ~15 Youth Ambassadors in how to edit in OpenStreetMap</a:t>
            </a:r>
            <a:endParaRPr sz="2522">
              <a:solidFill>
                <a:srgbClr val="747474"/>
              </a:solidFill>
            </a:endParaRPr>
          </a:p>
          <a:p>
            <a:pPr lvl="0" marL="320294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Results: </a:t>
            </a:r>
            <a:endParaRPr sz="2522">
              <a:solidFill>
                <a:srgbClr val="747474"/>
              </a:solidFill>
            </a:endParaRPr>
          </a:p>
          <a:p>
            <a:pPr lvl="1" marL="640588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Over 270 features added to the OpenStreetMap</a:t>
            </a:r>
            <a:endParaRPr sz="2522">
              <a:solidFill>
                <a:srgbClr val="747474"/>
              </a:solidFill>
            </a:endParaRPr>
          </a:p>
          <a:p>
            <a:pPr lvl="1" marL="640588" indent="-320294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22">
                <a:solidFill>
                  <a:srgbClr val="747474"/>
                </a:solidFill>
              </a:rPr>
              <a:t>Survey data visible on the map!</a:t>
            </a:r>
            <a:endParaRPr sz="2522">
              <a:solidFill>
                <a:srgbClr val="747474"/>
              </a:solidFill>
            </a:endParaRPr>
          </a:p>
          <a:p>
            <a:pPr lvl="0" marL="320293" indent="-320293" defTabSz="566674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1455" u="sng">
                <a:solidFill>
                  <a:srgbClr val="747474"/>
                </a:solidFill>
                <a:hlinkClick r:id="rId3" invalidUrl="" action="" tgtFrame="" tooltip="" history="1" highlightClick="0" endSnd="0"/>
              </a:rPr>
              <a:t>http://wiki.openstreetmap.org/wiki/Georgia_Avenue_Youth_Ambassadors_Mapping_Project</a:t>
            </a:r>
          </a:p>
        </p:txBody>
      </p:sp>
      <p:sp>
        <p:nvSpPr>
          <p:cNvPr id="143" name="Shape 143"/>
          <p:cNvSpPr/>
          <p:nvPr>
            <p:ph type="sldNum" sz="quarter" idx="4294967295"/>
          </p:nvPr>
        </p:nvSpPr>
        <p:spPr>
          <a:xfrm>
            <a:off x="510743" y="91948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l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AAve_TaskMgr_2015-04-28_1508.png"/>
          <p:cNvPicPr/>
          <p:nvPr/>
        </p:nvPicPr>
        <p:blipFill>
          <a:blip r:embed="rId2">
            <a:extLst/>
          </a:blip>
          <a:srcRect l="0" t="0" r="1479" b="0"/>
          <a:stretch>
            <a:fillRect/>
          </a:stretch>
        </p:blipFill>
        <p:spPr>
          <a:xfrm>
            <a:off x="61214" y="2602712"/>
            <a:ext cx="12943586" cy="7062776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hape 146"/>
          <p:cNvSpPr/>
          <p:nvPr/>
        </p:nvSpPr>
        <p:spPr>
          <a:xfrm>
            <a:off x="73057" y="1506336"/>
            <a:ext cx="12858686" cy="733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 lvl="0">
              <a:defRPr sz="1800"/>
            </a:pPr>
            <a:r>
              <a:rPr sz="4200"/>
              <a:t>Using the OSM Tasking Manager to control workflow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MOMIESmap-imagery.jpg"/>
          <p:cNvPicPr/>
          <p:nvPr/>
        </p:nvPicPr>
        <p:blipFill>
          <a:blip r:embed="rId2">
            <a:extLst/>
          </a:blip>
          <a:srcRect l="0" t="6878" r="0" b="6878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13835766473_2f4a67ee7f_o.jpg"/>
          <p:cNvPicPr/>
          <p:nvPr/>
        </p:nvPicPr>
        <p:blipFill>
          <a:blip r:embed="rId2">
            <a:extLst/>
          </a:blip>
          <a:srcRect l="2266" t="0" r="2266" b="0"/>
          <a:stretch>
            <a:fillRect/>
          </a:stretch>
        </p:blipFill>
        <p:spPr>
          <a:xfrm>
            <a:off x="0" y="0"/>
            <a:ext cx="13004800" cy="7594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Highlight: HOT Indonesia</a:t>
            </a:r>
          </a:p>
        </p:txBody>
      </p:sp>
      <p:sp>
        <p:nvSpPr>
          <p:cNvPr id="152" name="Shape 1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University Outreach Program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400px-IMG_5494.jpg"/>
          <p:cNvPicPr/>
          <p:nvPr/>
        </p:nvPicPr>
        <p:blipFill>
          <a:blip r:embed="rId2">
            <a:extLst/>
          </a:blip>
          <a:srcRect l="5130" t="0" r="45036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8358">
              <a:defRPr sz="4158"/>
            </a:lvl1pPr>
          </a:lstStyle>
          <a:p>
            <a:pPr lvl="0">
              <a:defRPr sz="1800"/>
            </a:pPr>
            <a:r>
              <a:rPr sz="4158"/>
              <a:t>University Outreach &amp; Contingency Planning</a:t>
            </a:r>
          </a:p>
        </p:txBody>
      </p:sp>
      <p:sp>
        <p:nvSpPr>
          <p:cNvPr id="156" name="Shape 1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Focus is disaster preparedness and contingency planning for vulnerable areas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Working with local communities to identify &amp; map exposure and risk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Using QGIS &amp; InaSAFE plugin for downstream analysis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Over 4 years, conducted 86 trainings, 2300 people trained, ~2m buildings, ~14500 schools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Overpass_turbo.tiff"/>
          <p:cNvPicPr/>
          <p:nvPr/>
        </p:nvPicPr>
        <p:blipFill>
          <a:blip r:embed="rId2">
            <a:extLst/>
          </a:blip>
          <a:srcRect l="44852" t="0" r="13966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Why TeachOSM?</a:t>
            </a:r>
          </a:p>
        </p:txBody>
      </p:sp>
      <p:sp>
        <p:nvSpPr>
          <p:cNvPr id="160" name="Shape 1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554990">
              <a:defRPr sz="3989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Light"/>
              </a:defRPr>
            </a:lvl1pPr>
          </a:lstStyle>
          <a:p>
            <a:pPr lvl="0">
              <a:defRPr sz="1800"/>
            </a:pPr>
            <a:r>
              <a:rPr sz="3989"/>
              <a:t>Six Reasons why OpenStreetMap is an effective tool for community development</a:t>
            </a:r>
          </a:p>
        </p:txBody>
      </p:sp>
      <p:sp>
        <p:nvSpPr>
          <p:cNvPr id="161" name="Shape 161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Gives Students Immediate Experience</a:t>
            </a:r>
          </a:p>
        </p:txBody>
      </p:sp>
      <p:sp>
        <p:nvSpPr>
          <p:cNvPr id="164" name="Shape 16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Direct Learning - Young adults gain direct experience of space, place, and location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Geography at a 1:1 Scale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The terrain </a:t>
            </a:r>
            <a:r>
              <a:rPr i="1" sz="3200">
                <a:solidFill>
                  <a:srgbClr val="747474"/>
                </a:solidFill>
              </a:rPr>
              <a:t>is </a:t>
            </a:r>
            <a:r>
              <a:rPr sz="3200">
                <a:solidFill>
                  <a:srgbClr val="747474"/>
                </a:solidFill>
              </a:rPr>
              <a:t>the map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Nurture and understanding of how to read the landscape</a:t>
            </a:r>
          </a:p>
        </p:txBody>
      </p:sp>
      <p:sp>
        <p:nvSpPr>
          <p:cNvPr id="165" name="Shape 165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Reinforces Social &amp; Historical Literacy</a:t>
            </a:r>
          </a:p>
        </p:txBody>
      </p:sp>
      <p:sp>
        <p:nvSpPr>
          <p:cNvPr id="168" name="Shape 16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Provides meaningful engagement for children that can broaden academic &amp; career options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History-shaping events often happen at certain places for geographic reasons.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Contributing to OSM, -through site surveys, editing, &amp; meeting other citizens, helps us understand geographic processes that underpin social events.</a:t>
            </a:r>
          </a:p>
        </p:txBody>
      </p:sp>
      <p:sp>
        <p:nvSpPr>
          <p:cNvPr id="169" name="Shape 169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Supports Collaborative Learning</a:t>
            </a:r>
          </a:p>
        </p:txBody>
      </p:sp>
      <p:sp>
        <p:nvSpPr>
          <p:cNvPr id="172" name="Shape 1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Mapathons help students establish positive relationships with other mappers in the community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Collaborate with your fellow citizens to record features of interest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Share observations about your community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Give visibility to community landmarks</a:t>
            </a:r>
          </a:p>
        </p:txBody>
      </p:sp>
      <p:sp>
        <p:nvSpPr>
          <p:cNvPr id="173" name="Shape 173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Provides Opportunities for Service-based Learning</a:t>
            </a:r>
          </a:p>
        </p:txBody>
      </p:sp>
      <p:sp>
        <p:nvSpPr>
          <p:cNvPr id="176" name="Shape 17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Opportunities to engage in ongoing community service projects &amp; service learning engagements</a:t>
            </a:r>
            <a:endParaRPr sz="36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Contribute to humanitarian relief efforts through Humanitarian OpenStreetMap Team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Use MapRoulette ‘micro-tasking’ to help improve map quality</a:t>
            </a:r>
            <a:endParaRPr sz="3200">
              <a:solidFill>
                <a:srgbClr val="747474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47474"/>
                </a:solidFill>
              </a:rPr>
              <a:t>Give young adults a meaningful stake in maintaining map data in their neighborhood</a:t>
            </a:r>
          </a:p>
        </p:txBody>
      </p:sp>
      <p:sp>
        <p:nvSpPr>
          <p:cNvPr id="177" name="Shape 177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OSM_startEdit.tiff"/>
          <p:cNvPicPr/>
          <p:nvPr/>
        </p:nvPicPr>
        <p:blipFill>
          <a:blip r:embed="rId2">
            <a:extLst/>
          </a:blip>
          <a:srcRect l="38522" t="1432" r="25202" b="0"/>
          <a:stretch>
            <a:fillRect/>
          </a:stretch>
        </p:blipFill>
        <p:spPr>
          <a:xfrm>
            <a:off x="6502400" y="0"/>
            <a:ext cx="6502400" cy="9613900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What is OSM?</a:t>
            </a: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OSM = OpenStreetMap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OpenStreetMap is a crowd-sourced map of the world with an open content license so anyone edit the map and use the data. 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OpenStreetMap is often described as “Wikipedia for maps” as anyone can edit the map.</a:t>
            </a:r>
          </a:p>
        </p:txBody>
      </p:sp>
      <p:sp>
        <p:nvSpPr>
          <p:cNvPr id="67" name="Shape 67"/>
          <p:cNvSpPr/>
          <p:nvPr>
            <p:ph type="sldNum" sz="quarter" idx="4294967295"/>
          </p:nvPr>
        </p:nvSpPr>
        <p:spPr>
          <a:xfrm>
            <a:off x="510743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l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Supports Self-directed Learning</a:t>
            </a:r>
          </a:p>
        </p:txBody>
      </p:sp>
      <p:sp>
        <p:nvSpPr>
          <p:cNvPr id="180" name="Shape 18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The open platform encourages self-guided learning and allows students to challenge themselves.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Mapping projects encourage collaboration &amp; teamwork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Students learn how to think critically about geographic features and how to model their world.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Active mapping nurtures the young adult’s natural inquiries into the world.</a:t>
            </a:r>
          </a:p>
        </p:txBody>
      </p:sp>
      <p:sp>
        <p:nvSpPr>
          <p:cNvPr id="181" name="Shape 181"/>
          <p:cNvSpPr/>
          <p:nvPr>
            <p:ph type="sldNum" sz="quarter" idx="4294967295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t">
            <a:spAutoFit/>
          </a:bodyPr>
          <a:lstStyle>
            <a:lvl1pPr algn="r" defTabSz="584200">
              <a:defRPr sz="1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fld id="{86CB4B4D-7CA3-9044-876B-883B54F8677D}" type="slidenum">
              <a:rPr sz="1400"/>
            </a:fld>
          </a:p>
        </p:txBody>
      </p:sp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OpenStreetMap Requires No Special Resources</a:t>
            </a:r>
          </a:p>
        </p:txBody>
      </p:sp>
      <p:sp>
        <p:nvSpPr>
          <p:cNvPr id="184" name="Shape 1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No software required - works in the browser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No permission required - OSM is a do-acracy: DO IT!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Data are free and can be exported for downstream use in desktop GIS packages (e.g. QGIS, ArcGIS) 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No fees, licensing charges, royalties, paywalls, subscriptions, etc. </a:t>
            </a:r>
          </a:p>
        </p:txBody>
      </p:sp>
    </p:spTree>
  </p:cSld>
  <p:clrMapOvr>
    <a:masterClrMapping/>
  </p:clrMapOvr>
  <p:transition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Sample Ideas for Projects</a:t>
            </a:r>
          </a:p>
        </p:txBody>
      </p:sp>
      <p:sp>
        <p:nvSpPr>
          <p:cNvPr id="187" name="Shape 1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Conduct a street survey in your neighborhood: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http://teachosm.org/en/cases/DCGreatStreets_survey_casestudy/</a:t>
            </a:r>
            <a:endParaRPr sz="1693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Map for disaster relief/preparedness: 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2" invalidUrl="" action="" tgtFrame="" tooltip="" history="1" highlightClick="0" endSnd="0"/>
              </a:rPr>
              <a:t>http://mapgive.state.gov</a:t>
            </a:r>
            <a:r>
              <a:rPr sz="1693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 invalidUrl="" action="" tgtFrame="" tooltip="" history="1" highlightClick="0" endSnd="0"/>
              </a:rPr>
              <a:t>http://missingmaps.org/</a:t>
            </a:r>
            <a:endParaRPr sz="1693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Add historical features to OpenHistoricalMap: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 invalidUrl="" action="" tgtFrame="" tooltip="" history="1" highlightClick="0" endSnd="0"/>
              </a:rPr>
              <a:t>http://ow.ly/MfhZw</a:t>
            </a:r>
            <a:endParaRPr sz="1693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215137" indent="-215137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Map local food resources: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 invalidUrl="" action="" tgtFrame="" tooltip="" history="1" highlightClick="0" endSnd="0"/>
              </a:rPr>
              <a:t>http://teachosm.org/en/cases/farmers-market/</a:t>
            </a:r>
            <a:endParaRPr sz="1693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747474"/>
                </a:solidFill>
              </a:rPr>
              <a:t>Start a student mapping society:</a:t>
            </a:r>
            <a:endParaRPr sz="2772">
              <a:solidFill>
                <a:srgbClr val="747474"/>
              </a:solidFill>
            </a:endParaRPr>
          </a:p>
          <a:p>
            <a:pPr lvl="1" marL="567181" indent="-215137" defTabSz="449833">
              <a:spcBef>
                <a:spcPts val="2300"/>
              </a:spcBef>
              <a:defRPr sz="1800">
                <a:solidFill>
                  <a:srgbClr val="000000"/>
                </a:solidFill>
              </a:defRPr>
            </a:pPr>
            <a:r>
              <a:rPr sz="1693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 invalidUrl="" action="" tgtFrame="" tooltip="" history="1" highlightClick="0" endSnd="0"/>
              </a:rPr>
              <a:t>https://www.facebook.com/GWHMS</a:t>
            </a:r>
          </a:p>
        </p:txBody>
      </p:sp>
    </p:spTree>
  </p:cSld>
  <p:clrMapOvr>
    <a:masterClrMapping/>
  </p:clrMapOvr>
  <p:transition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OSM_girlscouts.jpg"/>
          <p:cNvPicPr/>
          <p:nvPr/>
        </p:nvPicPr>
        <p:blipFill>
          <a:blip r:embed="rId2">
            <a:extLst/>
          </a:blip>
          <a:srcRect l="81" t="0" r="44221" b="1041"/>
          <a:stretch>
            <a:fillRect/>
          </a:stretch>
        </p:blipFill>
        <p:spPr>
          <a:xfrm>
            <a:off x="5761483" y="101600"/>
            <a:ext cx="7243317" cy="965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hape 1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Ready to Map?</a:t>
            </a:r>
          </a:p>
        </p:txBody>
      </p:sp>
      <p:sp>
        <p:nvSpPr>
          <p:cNvPr id="191" name="Shape 19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Where do I get started?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Subscribe to the TeachOSM mailing list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Send an inquiry to </a:t>
            </a:r>
            <a:r>
              <a:rPr sz="2548" u="sng">
                <a:solidFill>
                  <a:srgbClr val="747474"/>
                </a:solidFill>
                <a:hlinkClick r:id="rId3" invalidUrl="" action="" tgtFrame="" tooltip="" history="1" highlightClick="0" endSnd="0"/>
              </a:rPr>
              <a:t>info@teachosm.org</a:t>
            </a:r>
            <a:endParaRPr sz="2548">
              <a:solidFill>
                <a:srgbClr val="747474"/>
              </a:solidFill>
            </a:endParaRPr>
          </a:p>
          <a:p>
            <a:pPr lvl="0" marL="323595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How do I contribute?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Draft a case study for the web site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Organize a mapping project (Yes, we can help!)</a:t>
            </a:r>
            <a:endParaRPr sz="2548">
              <a:solidFill>
                <a:srgbClr val="747474"/>
              </a:solidFill>
            </a:endParaRPr>
          </a:p>
          <a:p>
            <a:pPr lvl="1" marL="647191" indent="-323595" defTabSz="572516">
              <a:spcBef>
                <a:spcPts val="2900"/>
              </a:spcBef>
              <a:defRPr sz="1800">
                <a:solidFill>
                  <a:srgbClr val="000000"/>
                </a:solidFill>
              </a:defRPr>
            </a:pPr>
            <a:r>
              <a:rPr sz="2548">
                <a:solidFill>
                  <a:srgbClr val="747474"/>
                </a:solidFill>
              </a:rPr>
              <a:t>Help refine our materials</a:t>
            </a:r>
          </a:p>
        </p:txBody>
      </p:sp>
      <p:sp>
        <p:nvSpPr>
          <p:cNvPr id="192" name="Shape 192"/>
          <p:cNvSpPr/>
          <p:nvPr/>
        </p:nvSpPr>
        <p:spPr>
          <a:xfrm>
            <a:off x="685800" y="9000160"/>
            <a:ext cx="374980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middle-school school students learning to map.</a:t>
            </a:r>
            <a:endParaRPr sz="1200"/>
          </a:p>
          <a:p>
            <a:pPr lvl="0" algn="l">
              <a:defRPr sz="1800"/>
            </a:pPr>
            <a:r>
              <a:rPr sz="1200"/>
              <a:t>Credit: MaptimeLex/Lyzi Diamond</a:t>
            </a:r>
          </a:p>
        </p:txBody>
      </p:sp>
    </p:spTree>
  </p:cSld>
  <p:clrMapOvr>
    <a:masterClrMapping/>
  </p:clrMapOvr>
  <p:transition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Summary</a:t>
            </a:r>
          </a:p>
        </p:txBody>
      </p:sp>
      <p:sp>
        <p:nvSpPr>
          <p:cNvPr id="195" name="Shape 19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As an open freely editable map of the world, OpenStreetMap is an excellent platform for teaching geography and for community engagement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OpenStreetMap offers students geo-literacy, social ties, service learning, and independent learning opportunities.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OpenStreetMap is free and requires no special equipment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Use TeachOSM and help us make it better</a:t>
            </a:r>
          </a:p>
        </p:txBody>
      </p:sp>
    </p:spTree>
  </p:cSld>
  <p:clrMapOvr>
    <a:masterClrMapping/>
  </p:clrMapOvr>
  <p:transition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Resources for OpenStreetMap-based projects</a:t>
            </a:r>
          </a:p>
        </p:txBody>
      </p:sp>
      <p:sp>
        <p:nvSpPr>
          <p:cNvPr id="198" name="Shape 19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TeachOSM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2" invalidUrl="" action="" tgtFrame="" tooltip="" history="1" highlightClick="0" endSnd="0"/>
              </a:rPr>
              <a:t>http://teachosm.org/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LearnOSM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 invalidUrl="" action="" tgtFrame="" tooltip="" history="1" highlightClick="0" endSnd="0"/>
              </a:rPr>
              <a:t>http://learnosm.org/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MapGive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 invalidUrl="" action="" tgtFrame="" tooltip="" history="1" highlightClick="0" endSnd="0"/>
              </a:rPr>
              <a:t>http://mapgive.state.gov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MissingMaps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 invalidUrl="" action="" tgtFrame="" tooltip="" history="1" highlightClick="0" endSnd="0"/>
              </a:rPr>
              <a:t>http://www.missingmaps.org/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Humanitarian OpenStreetMap Team (HOT)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 invalidUrl="" action="" tgtFrame="" tooltip="" history="1" highlightClick="0" endSnd="0"/>
              </a:rPr>
              <a:t>http://hot.openstreetmap.org/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QGIS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 invalidUrl="" action="" tgtFrame="" tooltip="" history="1" highlightClick="0" endSnd="0"/>
              </a:rPr>
              <a:t>http://qgis.org/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GeoBadges -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 invalidUrl="" action="" tgtFrame="" tooltip="" history="1" highlightClick="0" endSnd="0"/>
              </a:rPr>
              <a:t>http://geobadges.org/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Real-time contributions to OSM in Nepal: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 invalidUrl="" action="" tgtFrame="" tooltip="" history="1" highlightClick="0" endSnd="0"/>
              </a:rPr>
              <a:t>http://osm.townsendjennings.com/nepal/</a:t>
            </a:r>
            <a:endParaRPr sz="2418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marL="307086" indent="-307086" defTabSz="543305">
              <a:spcBef>
                <a:spcPts val="2700"/>
              </a:spcBef>
              <a:defRPr sz="1800">
                <a:solidFill>
                  <a:srgbClr val="000000"/>
                </a:solidFill>
              </a:defRPr>
            </a:pPr>
            <a:r>
              <a:rPr sz="2418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OSM wiki page on Nepal earthquake: </a:t>
            </a:r>
            <a:r>
              <a:rPr sz="2418" u="sng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  <a:hlinkClick r:id="rId10" invalidUrl="" action="" tgtFrame="" tooltip="" history="1" highlightClick="0" endSnd="0"/>
              </a:rPr>
              <a:t>https://wiki.openstreetmap.org/wiki/2015_Nepal_earthquake</a:t>
            </a:r>
          </a:p>
        </p:txBody>
      </p:sp>
    </p:spTree>
  </p:cSld>
  <p:clrMapOvr>
    <a:masterClrMapping/>
  </p:clrMapOvr>
  <p:transition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Thank You!</a:t>
            </a:r>
          </a:p>
        </p:txBody>
      </p:sp>
      <p:sp>
        <p:nvSpPr>
          <p:cNvPr id="201" name="Shape 20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Steven Johnson, Principal</a:t>
            </a:r>
            <a:endParaRPr sz="3600">
              <a:solidFill>
                <a:srgbClr val="747474"/>
              </a:solidFill>
            </a:endParaRPr>
          </a:p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Geomantic Labs</a:t>
            </a:r>
            <a:endParaRPr sz="3600">
              <a:solidFill>
                <a:srgbClr val="747474"/>
              </a:solidFill>
            </a:endParaRPr>
          </a:p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600" u="sng">
                <a:solidFill>
                  <a:srgbClr val="747474"/>
                </a:solidFill>
                <a:hlinkClick r:id="rId2" invalidUrl="" action="" tgtFrame="" tooltip="" history="1" highlightClick="0" endSnd="0"/>
              </a:rPr>
              <a:t>sejohnson8@gmail.com</a:t>
            </a:r>
            <a:endParaRPr sz="3600">
              <a:solidFill>
                <a:srgbClr val="747474"/>
              </a:solidFill>
            </a:endParaRPr>
          </a:p>
          <a:p>
            <a:pPr lvl="0" marL="914400">
              <a:buSzPct val="45000"/>
              <a:buFontTx/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@geomantic</a:t>
            </a:r>
            <a:endParaRPr sz="3600">
              <a:solidFill>
                <a:srgbClr val="747474"/>
              </a:solidFill>
            </a:endParaRPr>
          </a:p>
          <a:p>
            <a:pPr lvl="0" marL="914400">
              <a:buSzPct val="60000"/>
              <a:buBlip>
                <a:blip r:embed="rId4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geomantic</a:t>
            </a:r>
            <a:endParaRPr sz="3600">
              <a:solidFill>
                <a:srgbClr val="747474"/>
              </a:solidFill>
            </a:endParaRPr>
          </a:p>
          <a:p>
            <a:pPr lvl="0" marL="1727200" indent="-1270000">
              <a:buSzPct val="147000"/>
              <a:buFontTx/>
              <a:buBlip>
                <a:blip r:embed="rId5"/>
              </a:buBlip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747474"/>
                </a:solidFill>
              </a:rPr>
              <a:t>Contents of this document are licensed under Creative Commons Attribution &amp; Share-alike license: </a:t>
            </a:r>
            <a:r>
              <a:rPr sz="1600" u="sng">
                <a:solidFill>
                  <a:srgbClr val="747474"/>
                </a:solidFill>
                <a:hlinkClick r:id="rId6" invalidUrl="" action="" tgtFrame="" tooltip="" history="1" highlightClick="0" endSnd="0"/>
              </a:rPr>
              <a:t>https://creativecommons.org/licenses/by-sa/4.0/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How does OpenStreetMap work?</a:t>
            </a:r>
          </a:p>
        </p:txBody>
      </p:sp>
      <p:sp>
        <p:nvSpPr>
          <p:cNvPr id="70" name="Shape 7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Sign up for an account. Free!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Point your browser to </a:t>
            </a:r>
            <a:r>
              <a:rPr sz="3600" u="sng">
                <a:solidFill>
                  <a:srgbClr val="747474"/>
                </a:solidFill>
                <a:hlinkClick r:id="rId2" invalidUrl="" action="" tgtFrame="" tooltip="" history="1" highlightClick="0" endSnd="0"/>
              </a:rPr>
              <a:t>OpenStreetMap.org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Search for your elementary/middle/high school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Not there? Digitize it!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Tag it with address, website, Wikipedia entry, Facebook page, Twitter account, etc.</a:t>
            </a:r>
            <a:endParaRPr sz="3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Save and admire your work!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Restrictions? There are some…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Don’t use proprietary source data</a:t>
            </a:r>
            <a:endParaRPr sz="3600">
              <a:solidFill>
                <a:srgbClr val="747474"/>
              </a:solidFill>
            </a:endParaRPr>
          </a:p>
          <a:p>
            <a:pPr lvl="1" marL="787400" indent="-330200">
              <a:spcBef>
                <a:spcPts val="3000"/>
              </a:spcBef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Violates terms of copyright </a:t>
            </a:r>
            <a:endParaRPr sz="2600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1" marL="787400" indent="-330200">
              <a:spcBef>
                <a:spcPts val="3000"/>
              </a:spcBef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copying from Google!</a:t>
            </a:r>
            <a:endParaRPr sz="2600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OpenStreetMap is a ‘live’ database</a:t>
            </a:r>
            <a:endParaRPr sz="3600">
              <a:solidFill>
                <a:srgbClr val="747474"/>
              </a:solidFill>
            </a:endParaRPr>
          </a:p>
          <a:p>
            <a:pPr lvl="1" marL="787400" indent="-330200">
              <a:spcBef>
                <a:spcPts val="3000"/>
              </a:spcBef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fantasy mapping!</a:t>
            </a:r>
            <a:endParaRPr sz="2600">
              <a:solidFill>
                <a:srgbClr val="74747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1" marL="787400" indent="-330200">
              <a:spcBef>
                <a:spcPts val="3000"/>
              </a:spcBef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Enter real, factual data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11160586_10153278367912152_7594057005903422308_n.jpg"/>
          <p:cNvPicPr/>
          <p:nvPr/>
        </p:nvPicPr>
        <p:blipFill>
          <a:blip r:embed="rId2">
            <a:extLst/>
          </a:blip>
          <a:srcRect l="33240" t="0" r="12537" b="0"/>
          <a:stretch>
            <a:fillRect/>
          </a:stretch>
        </p:blipFill>
        <p:spPr>
          <a:xfrm>
            <a:off x="5900241" y="304800"/>
            <a:ext cx="7051428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It’s more than a map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83972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It’s an open ecosystem of </a:t>
            </a:r>
            <a:endParaRPr sz="2236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Data</a:t>
            </a:r>
            <a:endParaRPr sz="1892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Infrastructure </a:t>
            </a:r>
            <a:endParaRPr sz="1892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Governance </a:t>
            </a:r>
            <a:endParaRPr sz="1892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Communities of Interest </a:t>
            </a:r>
            <a:endParaRPr sz="1892">
              <a:solidFill>
                <a:srgbClr val="747474"/>
              </a:solidFill>
            </a:endParaRPr>
          </a:p>
          <a:p>
            <a:pPr lvl="1" marL="567944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Services</a:t>
            </a:r>
            <a:endParaRPr sz="1892">
              <a:solidFill>
                <a:srgbClr val="747474"/>
              </a:solidFill>
            </a:endParaRPr>
          </a:p>
          <a:p>
            <a:pPr lvl="0" marL="283972" indent="-283972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2236">
                <a:solidFill>
                  <a:srgbClr val="747474"/>
                </a:solidFill>
              </a:rPr>
              <a:t>Event driven</a:t>
            </a:r>
            <a:endParaRPr sz="2236">
              <a:solidFill>
                <a:srgbClr val="747474"/>
              </a:solidFill>
            </a:endParaRPr>
          </a:p>
          <a:p>
            <a:pPr lvl="1" marL="596341" indent="-312369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Mobilization</a:t>
            </a:r>
            <a:r>
              <a:rPr sz="1892">
                <a:solidFill>
                  <a:srgbClr val="747474"/>
                </a:solidFill>
              </a:rPr>
              <a:t>, mapathons and community events, street surveys</a:t>
            </a:r>
            <a:endParaRPr sz="1892">
              <a:solidFill>
                <a:srgbClr val="747474"/>
              </a:solidFill>
            </a:endParaRPr>
          </a:p>
          <a:p>
            <a:pPr lvl="1" marL="596341" indent="-312369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HOT Activations, humanitarian response</a:t>
            </a:r>
            <a:endParaRPr sz="1892">
              <a:solidFill>
                <a:srgbClr val="747474"/>
              </a:solidFill>
            </a:endParaRPr>
          </a:p>
          <a:p>
            <a:pPr lvl="1" marL="596341" indent="-312369" defTabSz="502412">
              <a:spcBef>
                <a:spcPts val="2500"/>
              </a:spcBef>
              <a:defRPr sz="1800">
                <a:solidFill>
                  <a:srgbClr val="000000"/>
                </a:solidFill>
              </a:defRPr>
            </a:pPr>
            <a:r>
              <a:rPr sz="1892">
                <a:solidFill>
                  <a:srgbClr val="747474"/>
                </a:solidFill>
              </a:rPr>
              <a:t>MissingMaps and MapGive requests </a:t>
            </a:r>
          </a:p>
        </p:txBody>
      </p:sp>
      <p:sp>
        <p:nvSpPr>
          <p:cNvPr id="78" name="Shape 78"/>
          <p:cNvSpPr/>
          <p:nvPr/>
        </p:nvSpPr>
        <p:spPr>
          <a:xfrm>
            <a:off x="685800" y="9000160"/>
            <a:ext cx="4382872" cy="478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200"/>
              <a:t>Photo: Students in India digitizing for Nepal earthquake recovery.</a:t>
            </a:r>
            <a:endParaRPr sz="1200"/>
          </a:p>
          <a:p>
            <a:pPr lvl="0" algn="l">
              <a:defRPr sz="1800"/>
            </a:pPr>
            <a:r>
              <a:rPr sz="1200"/>
              <a:t>Credit: Gopinath Parayil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natl_zoo_2014.tiff"/>
          <p:cNvPicPr/>
          <p:nvPr/>
        </p:nvPicPr>
        <p:blipFill>
          <a:blip r:embed="rId2">
            <a:extLst/>
          </a:blip>
          <a:srcRect l="19145" t="0" r="19145" b="0"/>
          <a:stretch>
            <a:fillRect/>
          </a:stretch>
        </p:blipFill>
        <p:spPr>
          <a:xfrm>
            <a:off x="6502400" y="0"/>
            <a:ext cx="65024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hape 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228600" algn="l" defTabSz="584200">
              <a:defRPr sz="1800">
                <a:solidFill>
                  <a:srgbClr val="000000"/>
                </a:solidFill>
              </a:defRPr>
            </a:pPr>
            <a:r>
              <a:rPr sz="4200">
                <a:latin typeface="+mn-lt"/>
                <a:ea typeface="+mn-ea"/>
                <a:cs typeface="+mn-cs"/>
                <a:sym typeface="Helvetica Neue Light"/>
              </a:rPr>
              <a:t>Evolving ecosystem of tools</a:t>
            </a:r>
          </a:p>
        </p:txBody>
      </p:sp>
      <p:sp>
        <p:nvSpPr>
          <p:cNvPr id="82" name="Shape 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Editors: iD, JOSM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Renderings: Mapnik, CSS, Mapquest, OpenCycleMap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Data Collection: Field Papers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Streetview: Mapillary photo app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Scheduling: Tasking Manager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Data quality: Overpass Turbo, MapRoulette</a:t>
            </a:r>
            <a:endParaRPr sz="2600">
              <a:solidFill>
                <a:srgbClr val="747474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Export: XAPI, MapTiles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433493" y="9116907"/>
            <a:ext cx="5093548" cy="371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>
            <a:spAutoFit/>
          </a:bodyPr>
          <a:lstStyle>
            <a:lvl1pPr algn="l" defTabSz="914400">
              <a:defRPr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600">
                <a:solidFill>
                  <a:srgbClr val="FFFFFF"/>
                </a:solidFill>
              </a:rPr>
              <a:t>2011 URISA/NENA Addressing Conference</a:t>
            </a:r>
          </a:p>
        </p:txBody>
      </p:sp>
      <p:sp>
        <p:nvSpPr>
          <p:cNvPr id="85" name="Shape 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Milestones in OpenStreetMap History</a:t>
            </a:r>
          </a:p>
        </p:txBody>
      </p:sp>
      <p:sp>
        <p:nvSpPr>
          <p:cNvPr id="86" name="Shape 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2004 - OpenStreetMap.org registered by Steve Coast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2005 – Map Limehouse, 1st OpenStreetMap mapping party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2005 – 1000 registered OpenStreetMap users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2006 – OpenStreetMap Foundation established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2007 – 5 million ways in OSM database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2007 – 10,000 registered OpenStreetMap users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2008 - TIGER data import for the US completed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2009 - 100,000 registered OpenStreetMap users 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2010 - 200,000 registered OpenStreetMap users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2013 - 1,000,000 registered OpenStreetMap users</a:t>
            </a:r>
            <a:endParaRPr sz="3400">
              <a:solidFill>
                <a:srgbClr val="747474"/>
              </a:solidFill>
            </a:endParaRPr>
          </a:p>
          <a:p>
            <a:pPr lvl="0" marL="431800" indent="-431800">
              <a:lnSpc>
                <a:spcPct val="90000"/>
              </a:lnSpc>
              <a:spcBef>
                <a:spcPts val="600"/>
              </a:spcBef>
              <a:defRPr sz="1800">
                <a:solidFill>
                  <a:srgbClr val="000000"/>
                </a:solidFill>
              </a:defRPr>
            </a:pPr>
            <a:r>
              <a:rPr sz="3400">
                <a:solidFill>
                  <a:srgbClr val="747474"/>
                </a:solidFill>
              </a:rPr>
              <a:t>2015 - 2,000,000 registered OpenStreetMap users</a:t>
            </a:r>
          </a:p>
        </p:txBody>
      </p:sp>
      <p:sp>
        <p:nvSpPr>
          <p:cNvPr id="87" name="Shape 87"/>
          <p:cNvSpPr/>
          <p:nvPr/>
        </p:nvSpPr>
        <p:spPr>
          <a:xfrm>
            <a:off x="8236373" y="9110133"/>
            <a:ext cx="4330419" cy="3967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3" tIns="65023" rIns="65023" bIns="65023">
            <a:spAutoFit/>
          </a:bodyPr>
          <a:lstStyle>
            <a:lvl1pPr algn="r" defTabSz="914400">
              <a:defRPr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7 October 2012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7" dur="1000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10" dur="10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14" dur="1000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18" dur="1000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22" dur="1000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26" dur="1000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30" dur="1000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0"/>
                            </p:stCondLst>
                            <p:childTnLst>
                              <p:par>
                                <p:cTn id="32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34" dur="1000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0"/>
                            </p:stCondLst>
                            <p:childTnLst>
                              <p:par>
                                <p:cTn id="36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38" dur="1000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0"/>
                            </p:stCondLst>
                            <p:childTnLst>
                              <p:par>
                                <p:cTn id="40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42" dur="1000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9000"/>
                            </p:stCondLst>
                            <p:childTnLst>
                              <p:par>
                                <p:cTn id="44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46" dur="1000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0"/>
                            </p:stCondLst>
                            <p:childTnLst>
                              <p:par>
                                <p:cTn id="48" nodeType="afterEffect" presetClass="entr" presetSubtype="16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>
                                        <p:cTn id="50" dur="1000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8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Osmdbstats2.png"/>
          <p:cNvPicPr/>
          <p:nvPr/>
        </p:nvPicPr>
        <p:blipFill>
          <a:blip r:embed="rId2">
            <a:extLst/>
          </a:blip>
          <a:srcRect l="2889" t="0" r="2889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theme/theme1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5D6B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5D6B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